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287" r:id="rId3"/>
    <p:sldId id="327" r:id="rId4"/>
    <p:sldId id="329" r:id="rId5"/>
    <p:sldId id="328" r:id="rId6"/>
    <p:sldId id="324" r:id="rId7"/>
    <p:sldId id="330" r:id="rId8"/>
    <p:sldId id="334" r:id="rId9"/>
    <p:sldId id="358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424" r:id="rId28"/>
  </p:sldIdLst>
  <p:sldSz cx="9144000" cy="6858000" type="screen4x3"/>
  <p:notesSz cx="7077075" cy="9363075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99"/>
    <a:srgbClr val="333399"/>
    <a:srgbClr val="423D83"/>
    <a:srgbClr val="0091FE"/>
    <a:srgbClr val="FF3300"/>
    <a:srgbClr val="4866BB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ic%20RG\ACBVLB_2017\ACBVLB\Administration\AGA\Pr&#233;sentation\Compilation%20sommaire_Secchi%202015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ic%20RG\ACBVLB_2017\ACBVLB\Administration\AGA\Pr&#233;sentation\Compilation%20sommaire_profil_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ic%20RG\ACBVLB_2017\ACBVLB\Administration\AGA\Pr&#233;sentation\Compilation%20sommaire_profil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/>
              <a:t>Transparence</a:t>
            </a:r>
            <a:r>
              <a:rPr lang="fr-CA" baseline="0" dirty="0"/>
              <a:t> - Secchi</a:t>
            </a:r>
            <a:endParaRPr lang="fr-CA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Feuil1!$A$2:$A$12</c:f>
              <c:strCache>
                <c:ptCount val="11"/>
                <c:pt idx="0">
                  <c:v>Fin mai</c:v>
                </c:pt>
                <c:pt idx="1">
                  <c:v>Début juin</c:v>
                </c:pt>
                <c:pt idx="2">
                  <c:v>Mi-juin</c:v>
                </c:pt>
                <c:pt idx="3">
                  <c:v>Début juillet</c:v>
                </c:pt>
                <c:pt idx="4">
                  <c:v>Mi-juillet</c:v>
                </c:pt>
                <c:pt idx="5">
                  <c:v>Début août</c:v>
                </c:pt>
                <c:pt idx="6">
                  <c:v>Mi-août</c:v>
                </c:pt>
                <c:pt idx="7">
                  <c:v>Début sept.</c:v>
                </c:pt>
                <c:pt idx="8">
                  <c:v>Mi-sept.</c:v>
                </c:pt>
                <c:pt idx="9">
                  <c:v>Début oct.</c:v>
                </c:pt>
                <c:pt idx="10">
                  <c:v>Mi-oct.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2.8</c:v>
                </c:pt>
                <c:pt idx="1">
                  <c:v>2.4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2.4</c:v>
                </c:pt>
                <c:pt idx="5">
                  <c:v>2</c:v>
                </c:pt>
                <c:pt idx="6">
                  <c:v>1.6</c:v>
                </c:pt>
                <c:pt idx="7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AB1-4BCC-A0BF-8A0B2355EF2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00B0F0"/>
              </a:solidFill>
              <a:ln>
                <a:noFill/>
              </a:ln>
            </c:spPr>
          </c:marker>
          <c:cat>
            <c:strRef>
              <c:f>Feuil1!$A$2:$A$12</c:f>
              <c:strCache>
                <c:ptCount val="11"/>
                <c:pt idx="0">
                  <c:v>Fin mai</c:v>
                </c:pt>
                <c:pt idx="1">
                  <c:v>Début juin</c:v>
                </c:pt>
                <c:pt idx="2">
                  <c:v>Mi-juin</c:v>
                </c:pt>
                <c:pt idx="3">
                  <c:v>Début juillet</c:v>
                </c:pt>
                <c:pt idx="4">
                  <c:v>Mi-juillet</c:v>
                </c:pt>
                <c:pt idx="5">
                  <c:v>Début août</c:v>
                </c:pt>
                <c:pt idx="6">
                  <c:v>Mi-août</c:v>
                </c:pt>
                <c:pt idx="7">
                  <c:v>Début sept.</c:v>
                </c:pt>
                <c:pt idx="8">
                  <c:v>Mi-sept.</c:v>
                </c:pt>
                <c:pt idx="9">
                  <c:v>Début oct.</c:v>
                </c:pt>
                <c:pt idx="10">
                  <c:v>Mi-oct.</c:v>
                </c:pt>
              </c:strCache>
            </c:str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2.2999999999999998</c:v>
                </c:pt>
                <c:pt idx="1">
                  <c:v>2.5</c:v>
                </c:pt>
                <c:pt idx="2">
                  <c:v>3</c:v>
                </c:pt>
                <c:pt idx="3">
                  <c:v>2.8</c:v>
                </c:pt>
                <c:pt idx="4">
                  <c:v>2.5</c:v>
                </c:pt>
                <c:pt idx="5">
                  <c:v>1.9</c:v>
                </c:pt>
                <c:pt idx="6">
                  <c:v>2</c:v>
                </c:pt>
                <c:pt idx="7">
                  <c:v>3.1</c:v>
                </c:pt>
                <c:pt idx="8">
                  <c:v>2.1</c:v>
                </c:pt>
                <c:pt idx="9">
                  <c:v>2.2999999999999998</c:v>
                </c:pt>
                <c:pt idx="10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B1-4BCC-A0BF-8A0B2355EF2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2017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cat>
            <c:strRef>
              <c:f>Feuil1!$A$2:$A$12</c:f>
              <c:strCache>
                <c:ptCount val="11"/>
                <c:pt idx="0">
                  <c:v>Fin mai</c:v>
                </c:pt>
                <c:pt idx="1">
                  <c:v>Début juin</c:v>
                </c:pt>
                <c:pt idx="2">
                  <c:v>Mi-juin</c:v>
                </c:pt>
                <c:pt idx="3">
                  <c:v>Début juillet</c:v>
                </c:pt>
                <c:pt idx="4">
                  <c:v>Mi-juillet</c:v>
                </c:pt>
                <c:pt idx="5">
                  <c:v>Début août</c:v>
                </c:pt>
                <c:pt idx="6">
                  <c:v>Mi-août</c:v>
                </c:pt>
                <c:pt idx="7">
                  <c:v>Début sept.</c:v>
                </c:pt>
                <c:pt idx="8">
                  <c:v>Mi-sept.</c:v>
                </c:pt>
                <c:pt idx="9">
                  <c:v>Début oct.</c:v>
                </c:pt>
                <c:pt idx="10">
                  <c:v>Mi-oct.</c:v>
                </c:pt>
              </c:strCache>
            </c:strRef>
          </c:cat>
          <c:val>
            <c:numRef>
              <c:f>Feuil1!$D$2:$D$12</c:f>
              <c:numCache>
                <c:formatCode>General</c:formatCode>
                <c:ptCount val="11"/>
                <c:pt idx="0">
                  <c:v>2.9</c:v>
                </c:pt>
                <c:pt idx="1">
                  <c:v>2.8</c:v>
                </c:pt>
                <c:pt idx="2">
                  <c:v>3.1</c:v>
                </c:pt>
                <c:pt idx="3">
                  <c:v>3.3</c:v>
                </c:pt>
                <c:pt idx="4">
                  <c:v>2.4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2.1</c:v>
                </c:pt>
                <c:pt idx="9">
                  <c:v>3.2</c:v>
                </c:pt>
                <c:pt idx="10">
                  <c:v>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AB1-4BCC-A0BF-8A0B2355E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97856"/>
        <c:axId val="174299776"/>
      </c:lineChart>
      <c:catAx>
        <c:axId val="1742978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crossAx val="174299776"/>
        <c:crosses val="autoZero"/>
        <c:auto val="1"/>
        <c:lblAlgn val="ctr"/>
        <c:lblOffset val="100"/>
        <c:noMultiLvlLbl val="0"/>
      </c:catAx>
      <c:valAx>
        <c:axId val="17429977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Profondeur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29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30-juin-17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Temp!$B$2:$B$16</c:f>
              <c:numCache>
                <c:formatCode>General</c:formatCode>
                <c:ptCount val="15"/>
                <c:pt idx="0">
                  <c:v>21.6</c:v>
                </c:pt>
                <c:pt idx="1">
                  <c:v>21.3</c:v>
                </c:pt>
                <c:pt idx="2">
                  <c:v>21.2</c:v>
                </c:pt>
                <c:pt idx="3">
                  <c:v>21.1</c:v>
                </c:pt>
                <c:pt idx="4">
                  <c:v>21.1</c:v>
                </c:pt>
                <c:pt idx="5">
                  <c:v>21</c:v>
                </c:pt>
                <c:pt idx="6">
                  <c:v>20.3</c:v>
                </c:pt>
                <c:pt idx="7">
                  <c:v>19</c:v>
                </c:pt>
                <c:pt idx="8">
                  <c:v>16.399999999999999</c:v>
                </c:pt>
                <c:pt idx="9">
                  <c:v>14.2</c:v>
                </c:pt>
                <c:pt idx="10">
                  <c:v>12.5</c:v>
                </c:pt>
                <c:pt idx="11">
                  <c:v>11.4</c:v>
                </c:pt>
                <c:pt idx="12">
                  <c:v>10.4</c:v>
                </c:pt>
                <c:pt idx="13">
                  <c:v>10</c:v>
                </c:pt>
              </c:numCache>
            </c:numRef>
          </c:xVal>
          <c:yVal>
            <c:numRef>
              <c:f>Temp!$A$2:$A$16</c:f>
              <c:numCache>
                <c:formatCode>General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EC8-43B1-8F91-4FA913BEB6FC}"/>
            </c:ext>
          </c:extLst>
        </c:ser>
        <c:ser>
          <c:idx val="4"/>
          <c:order val="1"/>
          <c:tx>
            <c:v>21-juil-17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Temp!$C$2:$C$16</c:f>
              <c:numCache>
                <c:formatCode>General</c:formatCode>
                <c:ptCount val="1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23.9</c:v>
                </c:pt>
                <c:pt idx="5">
                  <c:v>22.7</c:v>
                </c:pt>
                <c:pt idx="6">
                  <c:v>21.3</c:v>
                </c:pt>
                <c:pt idx="7">
                  <c:v>19.399999999999999</c:v>
                </c:pt>
                <c:pt idx="8">
                  <c:v>17.399999999999999</c:v>
                </c:pt>
                <c:pt idx="9">
                  <c:v>15.7</c:v>
                </c:pt>
                <c:pt idx="10">
                  <c:v>13.6</c:v>
                </c:pt>
                <c:pt idx="11">
                  <c:v>11.9</c:v>
                </c:pt>
                <c:pt idx="12">
                  <c:v>11</c:v>
                </c:pt>
                <c:pt idx="13">
                  <c:v>10.5</c:v>
                </c:pt>
                <c:pt idx="14">
                  <c:v>10.1</c:v>
                </c:pt>
              </c:numCache>
            </c:numRef>
          </c:xVal>
          <c:yVal>
            <c:numRef>
              <c:f>Temp!$A$2:$A$16</c:f>
              <c:numCache>
                <c:formatCode>General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EC8-43B1-8F91-4FA913BEB6FC}"/>
            </c:ext>
          </c:extLst>
        </c:ser>
        <c:ser>
          <c:idx val="5"/>
          <c:order val="2"/>
          <c:tx>
            <c:v>17-août-17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Temp!$D$2:$D$16</c:f>
              <c:numCache>
                <c:formatCode>General</c:formatCode>
                <c:ptCount val="15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23.5</c:v>
                </c:pt>
                <c:pt idx="4">
                  <c:v>23.4</c:v>
                </c:pt>
                <c:pt idx="5">
                  <c:v>22</c:v>
                </c:pt>
                <c:pt idx="6">
                  <c:v>21.3</c:v>
                </c:pt>
                <c:pt idx="7">
                  <c:v>20.6</c:v>
                </c:pt>
                <c:pt idx="8">
                  <c:v>19.2</c:v>
                </c:pt>
                <c:pt idx="9">
                  <c:v>17</c:v>
                </c:pt>
                <c:pt idx="10">
                  <c:v>14.7</c:v>
                </c:pt>
                <c:pt idx="11">
                  <c:v>13.2</c:v>
                </c:pt>
                <c:pt idx="12">
                  <c:v>12.1</c:v>
                </c:pt>
                <c:pt idx="13">
                  <c:v>11.7</c:v>
                </c:pt>
                <c:pt idx="14">
                  <c:v>11.3</c:v>
                </c:pt>
              </c:numCache>
            </c:numRef>
          </c:xVal>
          <c:yVal>
            <c:numRef>
              <c:f>Temp!$A$2:$A$16</c:f>
              <c:numCache>
                <c:formatCode>General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EC8-43B1-8F91-4FA913BEB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630016"/>
        <c:axId val="174631936"/>
      </c:scatterChart>
      <c:valAx>
        <c:axId val="17463001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Température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631936"/>
        <c:crosses val="autoZero"/>
        <c:crossBetween val="midCat"/>
      </c:valAx>
      <c:valAx>
        <c:axId val="17463193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Profondeur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630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30-juin-17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DO!$B$2:$B$15</c:f>
              <c:numCache>
                <c:formatCode>General</c:formatCode>
                <c:ptCount val="14"/>
                <c:pt idx="0">
                  <c:v>101.3</c:v>
                </c:pt>
                <c:pt idx="1">
                  <c:v>103.5</c:v>
                </c:pt>
                <c:pt idx="2">
                  <c:v>102.4</c:v>
                </c:pt>
                <c:pt idx="3">
                  <c:v>102.8</c:v>
                </c:pt>
                <c:pt idx="4">
                  <c:v>102.2</c:v>
                </c:pt>
                <c:pt idx="5">
                  <c:v>102.2</c:v>
                </c:pt>
                <c:pt idx="6">
                  <c:v>95.8</c:v>
                </c:pt>
                <c:pt idx="7">
                  <c:v>96</c:v>
                </c:pt>
                <c:pt idx="8">
                  <c:v>73.7</c:v>
                </c:pt>
                <c:pt idx="9">
                  <c:v>48.7</c:v>
                </c:pt>
                <c:pt idx="10">
                  <c:v>25.3</c:v>
                </c:pt>
                <c:pt idx="11">
                  <c:v>35.1</c:v>
                </c:pt>
                <c:pt idx="12">
                  <c:v>1.1000000000000001</c:v>
                </c:pt>
                <c:pt idx="13">
                  <c:v>0.7</c:v>
                </c:pt>
              </c:numCache>
            </c:numRef>
          </c:xVal>
          <c:yVal>
            <c:numRef>
              <c:f>DO!$A$2:$A$16</c:f>
              <c:numCache>
                <c:formatCode>General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7C8-456D-8C79-B08AE947FA22}"/>
            </c:ext>
          </c:extLst>
        </c:ser>
        <c:ser>
          <c:idx val="1"/>
          <c:order val="1"/>
          <c:tx>
            <c:v>21-juil-17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DO!$C$2:$C$16</c:f>
              <c:numCache>
                <c:formatCode>General</c:formatCode>
                <c:ptCount val="15"/>
                <c:pt idx="0">
                  <c:v>117.9</c:v>
                </c:pt>
                <c:pt idx="1">
                  <c:v>120.8</c:v>
                </c:pt>
                <c:pt idx="2">
                  <c:v>119.5</c:v>
                </c:pt>
                <c:pt idx="3">
                  <c:v>115.5</c:v>
                </c:pt>
                <c:pt idx="4">
                  <c:v>129.69999999999999</c:v>
                </c:pt>
                <c:pt idx="5">
                  <c:v>130.4</c:v>
                </c:pt>
                <c:pt idx="6">
                  <c:v>115.9</c:v>
                </c:pt>
                <c:pt idx="7">
                  <c:v>72.8</c:v>
                </c:pt>
                <c:pt idx="8">
                  <c:v>33</c:v>
                </c:pt>
                <c:pt idx="9">
                  <c:v>10.6</c:v>
                </c:pt>
                <c:pt idx="10">
                  <c:v>50.2</c:v>
                </c:pt>
                <c:pt idx="11">
                  <c:v>0.3</c:v>
                </c:pt>
                <c:pt idx="12">
                  <c:v>0.4</c:v>
                </c:pt>
                <c:pt idx="13">
                  <c:v>0.3</c:v>
                </c:pt>
                <c:pt idx="14">
                  <c:v>0.4</c:v>
                </c:pt>
              </c:numCache>
            </c:numRef>
          </c:xVal>
          <c:yVal>
            <c:numRef>
              <c:f>DO!$A$2:$A$16</c:f>
              <c:numCache>
                <c:formatCode>General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7C8-456D-8C79-B08AE947FA22}"/>
            </c:ext>
          </c:extLst>
        </c:ser>
        <c:ser>
          <c:idx val="2"/>
          <c:order val="2"/>
          <c:tx>
            <c:v>17-août-17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DO!$D$2:$D$16</c:f>
              <c:numCache>
                <c:formatCode>General</c:formatCode>
                <c:ptCount val="15"/>
                <c:pt idx="0">
                  <c:v>111.4</c:v>
                </c:pt>
                <c:pt idx="1">
                  <c:v>112.9</c:v>
                </c:pt>
                <c:pt idx="2">
                  <c:v>111.6</c:v>
                </c:pt>
                <c:pt idx="3">
                  <c:v>111.3</c:v>
                </c:pt>
                <c:pt idx="4">
                  <c:v>112.5</c:v>
                </c:pt>
                <c:pt idx="5">
                  <c:v>98.7</c:v>
                </c:pt>
                <c:pt idx="6">
                  <c:v>88.6</c:v>
                </c:pt>
                <c:pt idx="7">
                  <c:v>62.3</c:v>
                </c:pt>
                <c:pt idx="8">
                  <c:v>12.2</c:v>
                </c:pt>
                <c:pt idx="9">
                  <c:v>12.1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</c:numCache>
            </c:numRef>
          </c:xVal>
          <c:yVal>
            <c:numRef>
              <c:f>DO!$A$2:$A$16</c:f>
              <c:numCache>
                <c:formatCode>General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7C8-456D-8C79-B08AE947F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085056"/>
        <c:axId val="175086976"/>
      </c:scatterChart>
      <c:valAx>
        <c:axId val="175085056"/>
        <c:scaling>
          <c:orientation val="minMax"/>
          <c:min val="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fr-CA"/>
                  <a:t>Oxygène</a:t>
                </a:r>
                <a:r>
                  <a:rPr lang="fr-CA" baseline="0"/>
                  <a:t> dissous (%)</a:t>
                </a:r>
                <a:endParaRPr lang="fr-C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175086976"/>
        <c:crosses val="autoZero"/>
        <c:crossBetween val="midCat"/>
      </c:valAx>
      <c:valAx>
        <c:axId val="17508697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/>
                  <a:t>Profondeur</a:t>
                </a:r>
                <a:r>
                  <a:rPr lang="fr-CA" baseline="0"/>
                  <a:t> (m)</a:t>
                </a:r>
                <a:endParaRPr lang="fr-C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0850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Click to edit Master text styles</a:t>
            </a:r>
          </a:p>
          <a:p>
            <a:pPr lvl="1"/>
            <a:r>
              <a:rPr lang="fr-CA" noProof="0"/>
              <a:t>Second level</a:t>
            </a:r>
          </a:p>
          <a:p>
            <a:pPr lvl="2"/>
            <a:r>
              <a:rPr lang="fr-CA" noProof="0"/>
              <a:t>Third level</a:t>
            </a:r>
          </a:p>
          <a:p>
            <a:pPr lvl="3"/>
            <a:r>
              <a:rPr lang="fr-CA" noProof="0"/>
              <a:t>Fourth level</a:t>
            </a:r>
          </a:p>
          <a:p>
            <a:pPr lvl="4"/>
            <a:r>
              <a:rPr lang="fr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BE2F32A5-09BF-4085-A5A6-E7D0C480B38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916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16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773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863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1462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639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639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565">
              <a:defRPr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763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565">
              <a:defRPr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F32A5-09BF-4085-A5A6-E7D0C480B38B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3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5" name="Picture 2" descr="C:\Users\anne\Documents\ACBVLB\ACBVLB\ACBVLB\Administration\Dépliants et logos\ACBVLB_logo 20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44463"/>
            <a:ext cx="3384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DCE5-4A0D-4256-85F4-100C1991D17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87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4B48-7F35-4B49-8C72-06A0D0BCB29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398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A95E-A1D2-4B21-BA3F-F393F40CBE3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189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0811-D860-4A86-BAC4-D69F94A6DFC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662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E522-82CF-41F1-A1BF-07BFEAAD2B1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875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A4F1-DD66-4D0C-ABBA-B1A21A1C9DB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343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2BE1-8CEA-41BF-B6C0-354015137D0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073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BCAB-35DC-4191-9A05-A39DA3666F7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70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D1FF-138B-4AEE-84B5-95E3119FF75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194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9876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484313"/>
            <a:ext cx="9144000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190F-F2E2-4049-ACC2-8080D3549A2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66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C11A-B332-4D72-857C-E24F218D1A2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002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Click to edit Master text styles</a:t>
            </a:r>
          </a:p>
          <a:p>
            <a:pPr lvl="1"/>
            <a:r>
              <a:rPr lang="fr-CA" altLang="fr-FR"/>
              <a:t>Second level</a:t>
            </a:r>
          </a:p>
          <a:p>
            <a:pPr lvl="2"/>
            <a:r>
              <a:rPr lang="fr-CA" altLang="fr-FR"/>
              <a:t>Third level</a:t>
            </a:r>
          </a:p>
          <a:p>
            <a:pPr lvl="3"/>
            <a:r>
              <a:rPr lang="fr-CA" altLang="fr-FR"/>
              <a:t>Fourth level</a:t>
            </a:r>
          </a:p>
          <a:p>
            <a:pPr lvl="4"/>
            <a:r>
              <a:rPr lang="fr-CA" altLang="fr-F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4B3D1273-45D9-42FE-8389-807B216AF8F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ACBVLB%20PV%20AGA%202016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ilan%20financier%202016-2017.pdf" TargetMode="External"/><Relationship Id="rId2" Type="http://schemas.openxmlformats.org/officeDocument/2006/relationships/hyperlink" Target="R&#233;sultats%20financier%202016-2017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388" y="1628775"/>
            <a:ext cx="8713092" cy="1179513"/>
          </a:xfrm>
        </p:spPr>
        <p:txBody>
          <a:bodyPr/>
          <a:lstStyle/>
          <a:p>
            <a:r>
              <a:rPr lang="fr-CA" sz="2000" b="1" dirty="0">
                <a:solidFill>
                  <a:srgbClr val="FF6600"/>
                </a:solidFill>
              </a:rPr>
              <a:t>DES ACTIONS EN MARCHE POUR L’AVENIR DU LAC </a:t>
            </a:r>
            <a:r>
              <a:rPr lang="fr-CA" sz="2000" b="1" dirty="0" smtClean="0">
                <a:solidFill>
                  <a:srgbClr val="FF6600"/>
                </a:solidFill>
              </a:rPr>
              <a:t>BROMONT</a:t>
            </a:r>
            <a:br>
              <a:rPr lang="fr-CA" sz="2000" b="1" dirty="0" smtClean="0">
                <a:solidFill>
                  <a:srgbClr val="FF6600"/>
                </a:solidFill>
              </a:rPr>
            </a:br>
            <a:r>
              <a:rPr lang="fr-CA" sz="2000" b="1" dirty="0" smtClean="0">
                <a:solidFill>
                  <a:srgbClr val="FF6600"/>
                </a:solidFill>
              </a:rPr>
              <a:t>(1</a:t>
            </a:r>
            <a:r>
              <a:rPr lang="fr-CA" sz="2000" b="1" baseline="30000" dirty="0" smtClean="0">
                <a:solidFill>
                  <a:srgbClr val="FF6600"/>
                </a:solidFill>
              </a:rPr>
              <a:t>ère</a:t>
            </a:r>
            <a:r>
              <a:rPr lang="fr-CA" sz="2000" b="1" dirty="0" smtClean="0">
                <a:solidFill>
                  <a:srgbClr val="FF6600"/>
                </a:solidFill>
              </a:rPr>
              <a:t> partie)</a:t>
            </a:r>
            <a:endParaRPr lang="fr-CA" altLang="fr-FR" sz="2000" b="1" dirty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A731BA7-1548-4916-92BE-A1B561BA51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3" b="35382"/>
          <a:stretch/>
        </p:blipFill>
        <p:spPr bwMode="auto">
          <a:xfrm>
            <a:off x="813051" y="2808288"/>
            <a:ext cx="7517898" cy="2523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388" y="1628775"/>
            <a:ext cx="8713092" cy="1179513"/>
          </a:xfrm>
        </p:spPr>
        <p:txBody>
          <a:bodyPr/>
          <a:lstStyle/>
          <a:p>
            <a:r>
              <a:rPr lang="fr-CA" altLang="fr-FR" sz="2800" b="1" dirty="0" smtClean="0">
                <a:solidFill>
                  <a:srgbClr val="FF6600"/>
                </a:solidFill>
                <a:ea typeface="ＭＳ Ｐゴシック" pitchFamily="34" charset="-128"/>
              </a:rPr>
              <a:t>PROJET PHOSLOCK</a:t>
            </a:r>
            <a:r>
              <a:rPr lang="fr-CA" altLang="fr-FR" sz="2800" b="1" baseline="30000" dirty="0" smtClean="0">
                <a:solidFill>
                  <a:srgbClr val="FF6600"/>
                </a:solidFill>
                <a:ea typeface="ＭＳ Ｐゴシック" pitchFamily="34" charset="-128"/>
              </a:rPr>
              <a:t>®</a:t>
            </a:r>
            <a:r>
              <a:rPr lang="fr-CA" altLang="fr-FR" sz="2800" b="1" dirty="0">
                <a:solidFill>
                  <a:srgbClr val="FF6600"/>
                </a:solidFill>
                <a:ea typeface="ＭＳ Ｐゴシック" pitchFamily="34" charset="-128"/>
              </a:rPr>
              <a:t/>
            </a:r>
            <a:br>
              <a:rPr lang="fr-CA" altLang="fr-FR" sz="2800" b="1" dirty="0">
                <a:solidFill>
                  <a:srgbClr val="FF6600"/>
                </a:solidFill>
                <a:ea typeface="ＭＳ Ｐゴシック" pitchFamily="34" charset="-128"/>
              </a:rPr>
            </a:br>
            <a:r>
              <a:rPr lang="fr-CA" altLang="fr-FR" sz="2800" b="1" dirty="0" smtClean="0">
                <a:solidFill>
                  <a:srgbClr val="FF6600"/>
                </a:solidFill>
                <a:ea typeface="ＭＳ Ｐゴシック" pitchFamily="34" charset="-128"/>
              </a:rPr>
              <a:t>Aperçu</a:t>
            </a:r>
            <a:endParaRPr lang="fr-CA" altLang="fr-FR" sz="2800" b="1" baseline="30000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1" b="25397"/>
          <a:stretch/>
        </p:blipFill>
        <p:spPr>
          <a:xfrm>
            <a:off x="-3944" y="2780928"/>
            <a:ext cx="9144000" cy="35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1918186"/>
            <a:ext cx="651621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2800" dirty="0" smtClean="0"/>
              <a:t>Collaboration de </a:t>
            </a:r>
            <a:r>
              <a:rPr lang="en-CA" altLang="fr-FR" sz="2800" dirty="0" err="1" smtClean="0"/>
              <a:t>différentes</a:t>
            </a:r>
            <a:r>
              <a:rPr lang="en-CA" altLang="fr-FR" sz="2800" dirty="0" smtClean="0"/>
              <a:t> </a:t>
            </a:r>
            <a:r>
              <a:rPr lang="en-CA" altLang="fr-FR" sz="2800" dirty="0" err="1" smtClean="0"/>
              <a:t>équipes</a:t>
            </a:r>
            <a:endParaRPr lang="en-CA" altLang="fr-FR" sz="28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sz="1600" dirty="0"/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Tx/>
              <a:buChar char="-"/>
            </a:pPr>
            <a:r>
              <a:rPr lang="en-CA" altLang="fr-FR" b="1" dirty="0" err="1" smtClean="0"/>
              <a:t>Technikal</a:t>
            </a:r>
            <a:r>
              <a:rPr lang="en-CA" altLang="fr-FR" dirty="0"/>
              <a:t> </a:t>
            </a:r>
            <a:r>
              <a:rPr lang="en-CA" altLang="fr-FR" dirty="0" smtClean="0"/>
              <a:t>: </a:t>
            </a:r>
            <a:r>
              <a:rPr lang="en-CA" altLang="fr-FR" dirty="0" err="1" smtClean="0"/>
              <a:t>Opération</a:t>
            </a:r>
            <a:r>
              <a:rPr lang="en-CA" altLang="fr-FR" dirty="0" smtClean="0"/>
              <a:t> de la barge</a:t>
            </a:r>
            <a:endParaRPr lang="en-CA" altLang="fr-FR" dirty="0"/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Tx/>
              <a:buChar char="-"/>
            </a:pPr>
            <a:r>
              <a:rPr lang="en-CA" altLang="fr-FR" b="1" dirty="0" err="1" smtClean="0"/>
              <a:t>Travaux</a:t>
            </a:r>
            <a:r>
              <a:rPr lang="en-CA" altLang="fr-FR" b="1" dirty="0" smtClean="0"/>
              <a:t> publics - Ville de </a:t>
            </a:r>
            <a:r>
              <a:rPr lang="en-CA" altLang="fr-FR" b="1" dirty="0" err="1" smtClean="0"/>
              <a:t>Bromont</a:t>
            </a:r>
            <a:r>
              <a:rPr lang="en-CA" altLang="fr-FR" dirty="0" smtClean="0"/>
              <a:t> : </a:t>
            </a:r>
            <a:r>
              <a:rPr lang="en-CA" altLang="fr-FR" dirty="0" err="1" smtClean="0"/>
              <a:t>Préparation</a:t>
            </a:r>
            <a:r>
              <a:rPr lang="en-CA" altLang="fr-FR" dirty="0" smtClean="0"/>
              <a:t> du site			 Transport et </a:t>
            </a:r>
            <a:r>
              <a:rPr lang="en-CA" altLang="fr-FR" dirty="0" err="1" smtClean="0"/>
              <a:t>transfert</a:t>
            </a:r>
            <a:r>
              <a:rPr lang="en-CA" altLang="fr-FR" dirty="0" smtClean="0"/>
              <a:t> des sacs de </a:t>
            </a:r>
            <a:r>
              <a:rPr lang="en-CA" altLang="fr-FR" dirty="0" err="1" smtClean="0"/>
              <a:t>produit</a:t>
            </a:r>
            <a:endParaRPr lang="en-CA" altLang="fr-FR" dirty="0" smtClean="0"/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Tx/>
              <a:buChar char="-"/>
            </a:pPr>
            <a:r>
              <a:rPr lang="en-CA" altLang="fr-FR" b="1" dirty="0" err="1" smtClean="0"/>
              <a:t>Phoslock</a:t>
            </a:r>
            <a:r>
              <a:rPr lang="en-CA" altLang="fr-FR" b="1" baseline="30000" dirty="0" smtClean="0"/>
              <a:t>®</a:t>
            </a:r>
            <a:r>
              <a:rPr lang="en-CA" altLang="fr-FR" dirty="0" smtClean="0"/>
              <a:t> : </a:t>
            </a:r>
            <a:r>
              <a:rPr lang="en-CA" altLang="fr-FR" dirty="0" err="1" smtClean="0"/>
              <a:t>Spécialiste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d’application</a:t>
            </a:r>
            <a:r>
              <a:rPr lang="en-CA" altLang="fr-FR" dirty="0" smtClean="0"/>
              <a:t> en tout temps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10" y="5485243"/>
            <a:ext cx="2259379" cy="14001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589984"/>
            <a:ext cx="2448272" cy="12377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2522"/>
          <a:stretch/>
        </p:blipFill>
        <p:spPr>
          <a:xfrm>
            <a:off x="6311900" y="5361291"/>
            <a:ext cx="1905266" cy="14466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707040"/>
            <a:ext cx="2382665" cy="17869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3401" y="3688821"/>
            <a:ext cx="2172758" cy="162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14" y="2157670"/>
            <a:ext cx="3611299" cy="2708474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27651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 dirty="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 dirty="0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 dirty="0">
                <a:solidFill>
                  <a:srgbClr val="333399"/>
                </a:solidFill>
              </a:rPr>
              <a:t/>
            </a:r>
            <a:br>
              <a:rPr lang="fr-CA" altLang="fr-FR" b="1" dirty="0">
                <a:solidFill>
                  <a:srgbClr val="333399"/>
                </a:solidFill>
              </a:rPr>
            </a:br>
            <a:endParaRPr lang="fr-CA" altLang="fr-FR" sz="2400" b="1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38" y="1989138"/>
            <a:ext cx="781685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CA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CA" sz="1400" dirty="0" smtClean="0">
              <a:ln w="11430"/>
              <a:latin typeface="Arial" charset="0"/>
            </a:endParaRPr>
          </a:p>
          <a:p>
            <a:pPr>
              <a:defRPr/>
            </a:pPr>
            <a:endParaRPr lang="en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CA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fr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630476"/>
            <a:ext cx="8591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Préparation du site</a:t>
            </a:r>
          </a:p>
          <a:p>
            <a:r>
              <a:rPr lang="fr-CA" dirty="0" smtClean="0"/>
              <a:t>Mise en place du matériel</a:t>
            </a:r>
          </a:p>
          <a:p>
            <a:endParaRPr lang="fr-CA" sz="2400" dirty="0" smtClean="0"/>
          </a:p>
          <a:p>
            <a:r>
              <a:rPr lang="fr-CA" sz="2800" dirty="0" smtClean="0"/>
              <a:t>23 – 25 octobre 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0582" r="38293" b="8730"/>
          <a:stretch/>
        </p:blipFill>
        <p:spPr>
          <a:xfrm rot="5400000">
            <a:off x="445139" y="3397120"/>
            <a:ext cx="3141649" cy="33848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7619" r="27778" b="11957"/>
          <a:stretch/>
        </p:blipFill>
        <p:spPr>
          <a:xfrm>
            <a:off x="3743870" y="4021768"/>
            <a:ext cx="2916361" cy="26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31664" b="34809"/>
          <a:stretch/>
        </p:blipFill>
        <p:spPr>
          <a:xfrm>
            <a:off x="5021943" y="2364969"/>
            <a:ext cx="1963417" cy="19203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6203" y="2004439"/>
            <a:ext cx="2688298" cy="20162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6"/>
          <a:stretch/>
        </p:blipFill>
        <p:spPr>
          <a:xfrm>
            <a:off x="4226533" y="4285278"/>
            <a:ext cx="4527994" cy="2393619"/>
          </a:xfrm>
          <a:prstGeom prst="rect">
            <a:avLst/>
          </a:prstGeom>
        </p:spPr>
      </p:pic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1918186"/>
            <a:ext cx="47160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3200" dirty="0" err="1" smtClean="0"/>
              <a:t>Travaux</a:t>
            </a:r>
            <a:r>
              <a:rPr lang="en-CA" altLang="fr-FR" sz="3200" dirty="0" smtClean="0"/>
              <a:t> </a:t>
            </a:r>
            <a:r>
              <a:rPr lang="en-CA" altLang="fr-FR" sz="3200" dirty="0" err="1" smtClean="0"/>
              <a:t>d’application</a:t>
            </a:r>
            <a:endParaRPr lang="en-CA" altLang="fr-FR" sz="32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26 </a:t>
            </a:r>
            <a:r>
              <a:rPr lang="en-CA" altLang="fr-FR" dirty="0" err="1" smtClean="0"/>
              <a:t>octobre</a:t>
            </a:r>
            <a:r>
              <a:rPr lang="en-CA" altLang="fr-FR" dirty="0" smtClean="0"/>
              <a:t> - 4 </a:t>
            </a:r>
            <a:r>
              <a:rPr lang="en-CA" altLang="fr-FR" dirty="0" err="1" smtClean="0"/>
              <a:t>novembre</a:t>
            </a: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Conditions </a:t>
            </a:r>
            <a:r>
              <a:rPr lang="en-CA" altLang="fr-FR" dirty="0" err="1" smtClean="0"/>
              <a:t>météorologiques</a:t>
            </a: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5 </a:t>
            </a:r>
            <a:r>
              <a:rPr lang="en-CA" altLang="fr-FR" dirty="0" err="1" smtClean="0"/>
              <a:t>jours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d’application</a:t>
            </a: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dirty="0"/>
          </a:p>
        </p:txBody>
      </p:sp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6" y="4158898"/>
            <a:ext cx="335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1918186"/>
            <a:ext cx="47160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3200" dirty="0" err="1" smtClean="0"/>
              <a:t>Travaux</a:t>
            </a:r>
            <a:r>
              <a:rPr lang="en-CA" altLang="fr-FR" sz="3200" dirty="0" smtClean="0"/>
              <a:t> </a:t>
            </a:r>
            <a:r>
              <a:rPr lang="en-CA" altLang="fr-FR" sz="3200" dirty="0" err="1" smtClean="0"/>
              <a:t>d’application</a:t>
            </a:r>
            <a:endParaRPr lang="en-CA" altLang="fr-FR" sz="32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174,3 tonnes de </a:t>
            </a:r>
            <a:r>
              <a:rPr lang="en-CA" altLang="fr-FR" dirty="0" err="1" smtClean="0"/>
              <a:t>produit</a:t>
            </a:r>
            <a:endParaRPr lang="en-CA" altLang="fr-FR" dirty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166 sacs</a:t>
            </a:r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35-45 sacs / jour</a:t>
            </a:r>
            <a:endParaRPr lang="en-CA" altLang="fr-FR" dirty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dirty="0"/>
          </a:p>
        </p:txBody>
      </p:sp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r="25349" b="27736"/>
          <a:stretch/>
        </p:blipFill>
        <p:spPr>
          <a:xfrm>
            <a:off x="217555" y="4642421"/>
            <a:ext cx="4570469" cy="21217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10879" r="11190" b="25967"/>
          <a:stretch/>
        </p:blipFill>
        <p:spPr>
          <a:xfrm>
            <a:off x="4811237" y="4430454"/>
            <a:ext cx="4084014" cy="23337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51" y="1700808"/>
            <a:ext cx="359999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1772816"/>
            <a:ext cx="565212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3200" dirty="0" err="1" smtClean="0"/>
              <a:t>Conférence</a:t>
            </a:r>
            <a:r>
              <a:rPr lang="en-CA" altLang="fr-FR" sz="3200" dirty="0" smtClean="0"/>
              <a:t> de </a:t>
            </a:r>
            <a:r>
              <a:rPr lang="en-CA" altLang="fr-FR" sz="3200" dirty="0" err="1" smtClean="0"/>
              <a:t>presse</a:t>
            </a:r>
            <a:endParaRPr lang="en-CA" altLang="fr-FR" sz="32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sz="14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28 </a:t>
            </a:r>
            <a:r>
              <a:rPr lang="en-CA" altLang="fr-FR" dirty="0" err="1" smtClean="0"/>
              <a:t>octobre</a:t>
            </a:r>
            <a:r>
              <a:rPr lang="en-CA" altLang="fr-FR" dirty="0" smtClean="0"/>
              <a:t> 2017</a:t>
            </a:r>
            <a:endParaRPr lang="en-CA" altLang="fr-FR" dirty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Plus de 70 </a:t>
            </a:r>
            <a:r>
              <a:rPr lang="en-CA" altLang="fr-FR" dirty="0" err="1" smtClean="0"/>
              <a:t>personnes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ont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assisté</a:t>
            </a: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err="1" smtClean="0"/>
              <a:t>Présence</a:t>
            </a:r>
            <a:r>
              <a:rPr lang="en-CA" altLang="fr-FR" dirty="0" smtClean="0"/>
              <a:t> de </a:t>
            </a:r>
            <a:r>
              <a:rPr lang="en-CA" altLang="fr-FR" dirty="0" err="1" smtClean="0"/>
              <a:t>plusieurs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médias</a:t>
            </a:r>
            <a:endParaRPr lang="en-CA" altLang="fr-FR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dirty="0"/>
          </a:p>
        </p:txBody>
      </p:sp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263280" cy="4894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/>
          <a:stretch/>
        </p:blipFill>
        <p:spPr>
          <a:xfrm>
            <a:off x="629816" y="3789040"/>
            <a:ext cx="4300854" cy="28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1772816"/>
            <a:ext cx="8915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3200" dirty="0" smtClean="0"/>
              <a:t>Analyses de </a:t>
            </a:r>
            <a:r>
              <a:rPr lang="en-CA" altLang="fr-FR" sz="3200" dirty="0" err="1" smtClean="0"/>
              <a:t>l’eau</a:t>
            </a:r>
            <a:r>
              <a:rPr lang="en-CA" altLang="fr-FR" sz="3200" dirty="0" smtClean="0"/>
              <a:t> et </a:t>
            </a:r>
            <a:r>
              <a:rPr lang="en-CA" altLang="fr-FR" sz="3200" dirty="0" err="1" smtClean="0"/>
              <a:t>suivis</a:t>
            </a:r>
            <a:endParaRPr lang="en-CA" altLang="fr-FR" sz="32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sz="1400" dirty="0" smtClean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err="1" smtClean="0"/>
              <a:t>Échantillonnage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pré-traitement</a:t>
            </a:r>
            <a:r>
              <a:rPr lang="en-CA" altLang="fr-FR" dirty="0"/>
              <a:t> </a:t>
            </a:r>
            <a:r>
              <a:rPr lang="en-CA" altLang="fr-FR" dirty="0" smtClean="0"/>
              <a:t>: 25 </a:t>
            </a:r>
            <a:r>
              <a:rPr lang="en-CA" altLang="fr-FR" dirty="0" err="1" smtClean="0"/>
              <a:t>octobre</a:t>
            </a:r>
            <a:r>
              <a:rPr lang="en-CA" altLang="fr-FR" dirty="0" smtClean="0"/>
              <a:t> 2017</a:t>
            </a:r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err="1" smtClean="0"/>
              <a:t>Échantillonnages</a:t>
            </a:r>
            <a:r>
              <a:rPr lang="en-CA" altLang="fr-FR" dirty="0" smtClean="0"/>
              <a:t> post-</a:t>
            </a:r>
            <a:r>
              <a:rPr lang="en-CA" altLang="fr-FR" dirty="0" err="1" smtClean="0"/>
              <a:t>traitement</a:t>
            </a:r>
            <a:r>
              <a:rPr lang="en-CA" altLang="fr-FR" dirty="0"/>
              <a:t> </a:t>
            </a:r>
            <a:r>
              <a:rPr lang="en-CA" altLang="fr-FR" dirty="0" smtClean="0"/>
              <a:t>: Début 9 </a:t>
            </a:r>
            <a:r>
              <a:rPr lang="en-CA" altLang="fr-FR" dirty="0" err="1" smtClean="0"/>
              <a:t>novembre</a:t>
            </a:r>
            <a:r>
              <a:rPr lang="en-CA" altLang="fr-FR" dirty="0" smtClean="0"/>
              <a:t> 2017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3861048"/>
            <a:ext cx="475252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2200" dirty="0"/>
              <a:t>Programme de surveillance et </a:t>
            </a:r>
            <a:r>
              <a:rPr lang="en-CA" altLang="fr-FR" sz="2200" dirty="0" err="1"/>
              <a:t>suivi</a:t>
            </a:r>
            <a:r>
              <a:rPr lang="en-CA" altLang="fr-FR" sz="2200" dirty="0"/>
              <a:t> : </a:t>
            </a:r>
            <a:r>
              <a:rPr lang="en-CA" altLang="fr-FR" sz="2200" dirty="0" smtClean="0"/>
              <a:t>5 </a:t>
            </a:r>
            <a:r>
              <a:rPr lang="en-CA" altLang="fr-FR" sz="2200" dirty="0" err="1"/>
              <a:t>ans</a:t>
            </a:r>
            <a:r>
              <a:rPr lang="en-CA" altLang="fr-FR" sz="2200" dirty="0"/>
              <a:t> avec </a:t>
            </a:r>
            <a:r>
              <a:rPr lang="en-CA" altLang="fr-FR" sz="2200" dirty="0" err="1"/>
              <a:t>ajustements</a:t>
            </a:r>
            <a:r>
              <a:rPr lang="en-CA" altLang="fr-FR" sz="2200" dirty="0"/>
              <a:t> </a:t>
            </a:r>
            <a:r>
              <a:rPr lang="en-CA" altLang="fr-FR" sz="2200" dirty="0" err="1"/>
              <a:t>annuels</a:t>
            </a:r>
            <a:endParaRPr lang="en-CA" altLang="fr-FR" sz="2200" dirty="0"/>
          </a:p>
          <a:p>
            <a:pPr marL="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sz="2400" dirty="0"/>
          </a:p>
          <a:p>
            <a:pPr marL="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1800" dirty="0" err="1"/>
              <a:t>Paramètres</a:t>
            </a:r>
            <a:r>
              <a:rPr lang="en-CA" altLang="fr-FR" sz="1800" dirty="0"/>
              <a:t> : </a:t>
            </a:r>
            <a:r>
              <a:rPr lang="en-CA" altLang="fr-FR" sz="1800" dirty="0" err="1"/>
              <a:t>Lanthane</a:t>
            </a:r>
            <a:r>
              <a:rPr lang="en-CA" altLang="fr-FR" sz="1800" dirty="0"/>
              <a:t>, Nutriments, </a:t>
            </a:r>
            <a:r>
              <a:rPr lang="en-CA" altLang="fr-FR" sz="1800" dirty="0" err="1"/>
              <a:t>Chlorophylle</a:t>
            </a:r>
            <a:r>
              <a:rPr lang="en-CA" altLang="fr-FR" sz="1800" dirty="0"/>
              <a:t> a, </a:t>
            </a:r>
            <a:r>
              <a:rPr lang="en-CA" altLang="fr-FR" sz="1800" dirty="0" err="1"/>
              <a:t>Cyanotoxines</a:t>
            </a:r>
            <a:r>
              <a:rPr lang="en-CA" altLang="fr-FR" sz="1800" dirty="0"/>
              <a:t>, </a:t>
            </a:r>
            <a:r>
              <a:rPr lang="en-CA" altLang="fr-FR" sz="1800" dirty="0" err="1"/>
              <a:t>Phytoplancton</a:t>
            </a:r>
            <a:r>
              <a:rPr lang="en-CA" altLang="fr-FR" sz="1800" dirty="0"/>
              <a:t>, </a:t>
            </a:r>
            <a:r>
              <a:rPr lang="en-CA" altLang="fr-FR" sz="1800" dirty="0" err="1"/>
              <a:t>Profil</a:t>
            </a:r>
            <a:r>
              <a:rPr lang="en-CA" altLang="fr-FR" sz="1800" dirty="0"/>
              <a:t> </a:t>
            </a:r>
            <a:r>
              <a:rPr lang="en-CA" altLang="fr-FR" sz="1800" dirty="0" err="1"/>
              <a:t>physico-chimique</a:t>
            </a:r>
            <a:r>
              <a:rPr lang="en-CA" altLang="fr-FR" sz="1800" dirty="0"/>
              <a:t>, </a:t>
            </a:r>
            <a:r>
              <a:rPr lang="en-CA" altLang="fr-FR" sz="1800" dirty="0" err="1"/>
              <a:t>Transparence</a:t>
            </a:r>
            <a:r>
              <a:rPr lang="en-CA" altLang="fr-FR" sz="1800" dirty="0"/>
              <a:t>, etc.</a:t>
            </a:r>
            <a:endParaRPr lang="fr-CA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14" y="4640011"/>
            <a:ext cx="3253348" cy="17615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16414" y="3761164"/>
            <a:ext cx="3498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2200" dirty="0" err="1"/>
              <a:t>Partenariat</a:t>
            </a:r>
            <a:r>
              <a:rPr lang="en-CA" altLang="fr-FR" sz="2200" dirty="0"/>
              <a:t> avec UQAM (Dolores </a:t>
            </a:r>
            <a:r>
              <a:rPr lang="en-CA" altLang="fr-FR" sz="2200" dirty="0" err="1"/>
              <a:t>Planas</a:t>
            </a:r>
            <a:r>
              <a:rPr lang="en-CA" altLang="fr-FR" sz="2200" dirty="0"/>
              <a:t> et Philippe Juneau)</a:t>
            </a:r>
          </a:p>
        </p:txBody>
      </p:sp>
    </p:spTree>
    <p:extLst>
      <p:ext uri="{BB962C8B-B14F-4D97-AF65-F5344CB8AC3E}">
        <p14:creationId xmlns:p14="http://schemas.microsoft.com/office/powerpoint/2010/main" val="12261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75" y="1628800"/>
            <a:ext cx="6868051" cy="51510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5787261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</a:rPr>
              <a:t>Une partie de l’équipe ayant pris part à la réalisation des travaux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1137975" y="1628800"/>
            <a:ext cx="6868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28650" lvl="2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3200" dirty="0" smtClean="0">
                <a:solidFill>
                  <a:srgbClr val="002060"/>
                </a:solidFill>
              </a:rPr>
              <a:t>Un travail </a:t>
            </a:r>
            <a:r>
              <a:rPr lang="en-CA" altLang="fr-FR" sz="3200" dirty="0" err="1" smtClean="0">
                <a:solidFill>
                  <a:srgbClr val="002060"/>
                </a:solidFill>
              </a:rPr>
              <a:t>d’équipe</a:t>
            </a:r>
            <a:r>
              <a:rPr lang="en-CA" altLang="fr-FR" sz="3200" dirty="0">
                <a:solidFill>
                  <a:srgbClr val="002060"/>
                </a:solidFill>
              </a:rPr>
              <a:t>!</a:t>
            </a:r>
            <a:endParaRPr lang="en-CA" altLang="fr-FR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1772816"/>
            <a:ext cx="89154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95350" indent="-266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3200" dirty="0" smtClean="0"/>
              <a:t>À VENIR - </a:t>
            </a:r>
            <a:r>
              <a:rPr lang="en-CA" altLang="fr-FR" sz="3200" dirty="0" err="1" smtClean="0"/>
              <a:t>Janvier</a:t>
            </a:r>
            <a:r>
              <a:rPr lang="en-CA" altLang="fr-FR" sz="3200" dirty="0" smtClean="0"/>
              <a:t> 2018</a:t>
            </a:r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endParaRPr lang="en-CA" altLang="fr-FR" sz="1400" dirty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sz="2800" dirty="0" err="1" smtClean="0"/>
              <a:t>Rencontre</a:t>
            </a:r>
            <a:r>
              <a:rPr lang="en-CA" altLang="fr-FR" sz="2800" dirty="0" smtClean="0"/>
              <a:t> </a:t>
            </a:r>
            <a:r>
              <a:rPr lang="en-CA" altLang="fr-FR" sz="2800" dirty="0" err="1" smtClean="0"/>
              <a:t>d’information</a:t>
            </a:r>
            <a:endParaRPr lang="en-CA" altLang="fr-FR" sz="2800" dirty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smtClean="0"/>
              <a:t>Mini-</a:t>
            </a:r>
            <a:r>
              <a:rPr lang="en-CA" altLang="fr-FR" dirty="0" err="1" smtClean="0"/>
              <a:t>documentaire</a:t>
            </a:r>
            <a:endParaRPr lang="en-CA" altLang="fr-FR" dirty="0"/>
          </a:p>
          <a:p>
            <a:pPr marL="628650" lvl="2" indent="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CA" altLang="fr-FR" dirty="0" err="1" smtClean="0"/>
              <a:t>Présentation</a:t>
            </a:r>
            <a:r>
              <a:rPr lang="en-CA" altLang="fr-FR" dirty="0" smtClean="0"/>
              <a:t> des premiers </a:t>
            </a:r>
            <a:r>
              <a:rPr lang="en-CA" altLang="fr-FR" dirty="0" err="1" smtClean="0"/>
              <a:t>résultats</a:t>
            </a:r>
            <a:r>
              <a:rPr lang="en-CA" altLang="fr-FR" dirty="0"/>
              <a:t> </a:t>
            </a:r>
            <a:r>
              <a:rPr lang="en-CA" altLang="fr-FR" dirty="0" smtClean="0"/>
              <a:t>- </a:t>
            </a:r>
            <a:r>
              <a:rPr lang="en-CA" altLang="fr-FR" dirty="0" err="1" smtClean="0"/>
              <a:t>Chercheurs</a:t>
            </a:r>
            <a:endParaRPr lang="en-CA" altLang="fr-FR" dirty="0" smtClean="0"/>
          </a:p>
        </p:txBody>
      </p:sp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2" b="23018"/>
          <a:stretch/>
        </p:blipFill>
        <p:spPr>
          <a:xfrm>
            <a:off x="1475656" y="3939222"/>
            <a:ext cx="6192688" cy="27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Projet </a:t>
            </a:r>
            <a:r>
              <a:rPr lang="fr-CA" sz="2800" b="1" dirty="0" err="1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Phoslock</a:t>
            </a:r>
            <a:r>
              <a:rPr lang="fr-CA" sz="2800" b="1" baseline="300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®</a:t>
            </a:r>
            <a:endParaRPr lang="fr-CA" sz="2800" b="1" baseline="30000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84482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Un premier montage vidéo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8190" y="292494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Merci à Jennifer Poirier pour la réalisation et à tous ceux ayant gracieusement offert ces photos :</a:t>
            </a:r>
          </a:p>
          <a:p>
            <a:r>
              <a:rPr lang="fr-CA" sz="2400" dirty="0" smtClean="0"/>
              <a:t>John Baldwin, Richard Cauchon, </a:t>
            </a:r>
            <a:r>
              <a:rPr lang="fr-CA" sz="2400" dirty="0"/>
              <a:t>Michelle </a:t>
            </a:r>
            <a:r>
              <a:rPr lang="fr-CA" sz="2400" dirty="0" smtClean="0"/>
              <a:t>Champagne, Anne </a:t>
            </a:r>
            <a:r>
              <a:rPr lang="fr-CA" sz="2400" dirty="0" err="1" smtClean="0"/>
              <a:t>Joncas</a:t>
            </a:r>
            <a:r>
              <a:rPr lang="fr-CA" sz="2400" dirty="0" smtClean="0"/>
              <a:t>, Claude Langlois, Hélène L’Homme, Nigel </a:t>
            </a:r>
            <a:r>
              <a:rPr lang="fr-CA" sz="2400" dirty="0" err="1" smtClean="0"/>
              <a:t>Traill</a:t>
            </a: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4240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971550" y="2420938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539750" y="1989138"/>
            <a:ext cx="8064500" cy="50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endParaRPr lang="fr-CA" altLang="fr-FR" sz="1600" b="1" u="sng" dirty="0"/>
          </a:p>
          <a:p>
            <a:pPr algn="ctr">
              <a:buFontTx/>
              <a:buNone/>
            </a:pPr>
            <a:endParaRPr lang="fr-CA" altLang="fr-FR" sz="1600" b="1" u="sng" dirty="0"/>
          </a:p>
          <a:p>
            <a:pPr algn="ctr">
              <a:buFontTx/>
              <a:buNone/>
            </a:pPr>
            <a:endParaRPr lang="fr-CA" altLang="fr-FR" sz="1600" b="1" u="sng" dirty="0"/>
          </a:p>
          <a:p>
            <a:pPr algn="ctr">
              <a:buFontTx/>
              <a:buNone/>
            </a:pPr>
            <a:endParaRPr lang="en-CA" altLang="fr-FR" sz="1600" b="1" u="sng" dirty="0"/>
          </a:p>
          <a:p>
            <a:pPr algn="ctr">
              <a:buFontTx/>
              <a:buNone/>
            </a:pPr>
            <a:endParaRPr lang="fr-CA" altLang="fr-FR" sz="1600" b="1" u="sng" dirty="0"/>
          </a:p>
          <a:p>
            <a:pPr algn="ctr">
              <a:buFontTx/>
              <a:buNone/>
            </a:pPr>
            <a:endParaRPr lang="en-CA" altLang="fr-FR" sz="1000" b="1" u="sng" dirty="0"/>
          </a:p>
          <a:p>
            <a:pPr algn="ctr">
              <a:buFontTx/>
              <a:buNone/>
            </a:pPr>
            <a:endParaRPr lang="fr-CA" altLang="fr-FR" sz="1000" b="1" u="sng" dirty="0"/>
          </a:p>
          <a:p>
            <a:pPr algn="ctr">
              <a:buFontTx/>
              <a:buNone/>
            </a:pPr>
            <a:endParaRPr lang="fr-CA" altLang="fr-FR" sz="1600" b="1" u="sng" dirty="0"/>
          </a:p>
          <a:p>
            <a:pPr algn="ctr">
              <a:buFontTx/>
              <a:buNone/>
            </a:pPr>
            <a:r>
              <a:rPr lang="fr-CA" altLang="fr-FR" sz="1600" b="1" u="sng" dirty="0"/>
              <a:t>HORAIRE</a:t>
            </a:r>
          </a:p>
          <a:p>
            <a:pPr algn="ctr">
              <a:buFontTx/>
              <a:buNone/>
            </a:pPr>
            <a:endParaRPr lang="fr-CA" altLang="fr-FR" sz="1000" b="1" u="sng" dirty="0"/>
          </a:p>
          <a:p>
            <a:pPr>
              <a:buFontTx/>
              <a:buNone/>
            </a:pPr>
            <a:r>
              <a:rPr lang="fr-CA" altLang="fr-FR" sz="1400" dirty="0"/>
              <a:t>		</a:t>
            </a:r>
            <a:r>
              <a:rPr lang="fr-CA" altLang="fr-FR" sz="1600" dirty="0"/>
              <a:t>  9 h 30	Mot de bienvenue</a:t>
            </a:r>
            <a:endParaRPr lang="fr-CA" altLang="fr-FR" sz="1600" b="1" dirty="0"/>
          </a:p>
          <a:p>
            <a:pPr>
              <a:buFontTx/>
              <a:buNone/>
            </a:pPr>
            <a:r>
              <a:rPr lang="fr-CA" altLang="fr-FR" sz="1600" b="1" dirty="0"/>
              <a:t>		  </a:t>
            </a:r>
            <a:r>
              <a:rPr lang="fr-CA" altLang="fr-FR" sz="1600" dirty="0"/>
              <a:t>9 h 45	Assemblée générale annuelle de l’ACBVLB</a:t>
            </a:r>
            <a:endParaRPr lang="fr-CA" altLang="fr-FR" sz="1600" b="1" dirty="0"/>
          </a:p>
          <a:p>
            <a:pPr>
              <a:buFontTx/>
              <a:buNone/>
            </a:pPr>
            <a:r>
              <a:rPr lang="fr-CA" altLang="fr-FR" sz="1600" dirty="0"/>
              <a:t>	              		Café et collations	</a:t>
            </a:r>
            <a:endParaRPr lang="fr-CA" altLang="fr-FR" sz="1600" b="1" dirty="0"/>
          </a:p>
          <a:p>
            <a:pPr>
              <a:buFontTx/>
              <a:buNone/>
            </a:pPr>
            <a:r>
              <a:rPr lang="fr-CA" altLang="fr-FR" sz="1600" dirty="0"/>
              <a:t>	              	10 h 45	Le Projet </a:t>
            </a:r>
            <a:r>
              <a:rPr lang="fr-CA" altLang="fr-FR" sz="1600" dirty="0" err="1"/>
              <a:t>Phoslock</a:t>
            </a:r>
            <a:r>
              <a:rPr lang="fr-CA" altLang="fr-FR" sz="1600" dirty="0"/>
              <a:t> en images!</a:t>
            </a:r>
          </a:p>
          <a:p>
            <a:pPr>
              <a:buFontTx/>
              <a:buNone/>
            </a:pPr>
            <a:r>
              <a:rPr lang="fr-CA" altLang="fr-FR" sz="1600" dirty="0"/>
              <a:t>		11 h 00	Période d’échanges et de discussions</a:t>
            </a:r>
          </a:p>
          <a:p>
            <a:pPr>
              <a:buFontTx/>
              <a:buNone/>
            </a:pPr>
            <a:r>
              <a:rPr lang="en-CA" altLang="fr-FR" sz="1600" dirty="0"/>
              <a:t>	</a:t>
            </a:r>
            <a:r>
              <a:rPr lang="fr-CA" altLang="fr-FR" sz="1600" dirty="0"/>
              <a:t>	 </a:t>
            </a:r>
          </a:p>
          <a:p>
            <a:pPr>
              <a:buFontTx/>
              <a:buNone/>
            </a:pPr>
            <a:endParaRPr lang="fr-CA" altLang="fr-FR" sz="1600" b="1" dirty="0"/>
          </a:p>
          <a:p>
            <a:pPr>
              <a:buFontTx/>
              <a:buNone/>
            </a:pPr>
            <a:r>
              <a:rPr lang="fr-CA" altLang="fr-FR" sz="1600" dirty="0"/>
              <a:t>	</a:t>
            </a:r>
            <a:endParaRPr lang="fr-CA" altLang="fr-FR" sz="1600" b="1" dirty="0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1188" y="3860800"/>
            <a:ext cx="784924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anne\Documents\ACBVLB\ACBVLB\Nageur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772816"/>
            <a:ext cx="7884368" cy="19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28991" y="1773238"/>
            <a:ext cx="782738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Suivi des efflorescences – ACBVLB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2000" dirty="0"/>
              <a:t>	</a:t>
            </a:r>
            <a:r>
              <a:rPr lang="fr-CA" altLang="fr-FR" sz="1600" dirty="0"/>
              <a:t>Bilan de la saison 2017</a:t>
            </a:r>
          </a:p>
          <a:p>
            <a:pPr lvl="4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Premiers blooms : 7 juin 2017 (2016 – 24 juin)</a:t>
            </a:r>
          </a:p>
          <a:p>
            <a:pPr lvl="4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Eau trouble verdâtre à partir de début août</a:t>
            </a:r>
          </a:p>
          <a:p>
            <a:pPr lvl="4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1600" dirty="0"/>
              <a:t>Retour </a:t>
            </a:r>
            <a:r>
              <a:rPr lang="en-CA" altLang="fr-FR" sz="1600" dirty="0" err="1"/>
              <a:t>d’efflorescences</a:t>
            </a:r>
            <a:r>
              <a:rPr lang="en-CA" altLang="fr-FR" sz="1600" dirty="0"/>
              <a:t> </a:t>
            </a:r>
            <a:r>
              <a:rPr lang="en-CA" altLang="fr-FR" sz="1600" dirty="0" err="1"/>
              <a:t>importantes</a:t>
            </a:r>
            <a:r>
              <a:rPr lang="en-CA" altLang="fr-FR" sz="1600" dirty="0"/>
              <a:t> – 11 </a:t>
            </a:r>
            <a:r>
              <a:rPr lang="en-CA" altLang="fr-FR" sz="1600" dirty="0" err="1"/>
              <a:t>septembre</a:t>
            </a:r>
            <a:r>
              <a:rPr lang="en-CA" altLang="fr-FR" sz="1600" dirty="0"/>
              <a:t> 2017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fr-CA" altLang="fr-FR" sz="1600" dirty="0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931589"/>
            <a:ext cx="3722928" cy="27921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1589"/>
            <a:ext cx="3722928" cy="27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569913" y="1747160"/>
            <a:ext cx="79629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Suivi des efflorescences – ACBVLB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fr-CA" altLang="fr-FR" sz="1600" dirty="0"/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Observations de juin à novembre – 4 zones</a:t>
            </a:r>
          </a:p>
          <a:p>
            <a:pPr marL="1371600" lvl="3" indent="0" eaLnBrk="1" hangingPunct="1">
              <a:spcBef>
                <a:spcPct val="0"/>
              </a:spcBef>
              <a:buClr>
                <a:srgbClr val="FF6600"/>
              </a:buClr>
              <a:buFontTx/>
              <a:buNone/>
              <a:defRPr/>
            </a:pPr>
            <a:endParaRPr lang="fr-CA" altLang="fr-FR" sz="1600" dirty="0"/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2017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124 sorties terrain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Présence d’algues bleu-vert – 100 jours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Catégorie 2b – 58 jours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2016 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83 sorties terrain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Présence d’algues bleu-vert – 41 jours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Catégorie 2b – 19 jours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2015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46 sorties terrain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Présence d’algues bleu-vert – 32 jours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Catégorie 2b – 11 jours</a:t>
            </a: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</p:spTree>
    <p:extLst>
      <p:ext uri="{BB962C8B-B14F-4D97-AF65-F5344CB8AC3E}">
        <p14:creationId xmlns:p14="http://schemas.microsoft.com/office/powerpoint/2010/main" val="28742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38" y="1989138"/>
            <a:ext cx="781685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fr-C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fr-C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" y="3791445"/>
            <a:ext cx="3598575" cy="2698931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1520" y="1804303"/>
            <a:ext cx="78273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Suivi des efflorescences – ACBVLB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2000" dirty="0"/>
              <a:t>	</a:t>
            </a:r>
            <a:r>
              <a:rPr lang="fr-CA" altLang="fr-FR" sz="1600" dirty="0"/>
              <a:t>Bilan de la saison 2017</a:t>
            </a:r>
          </a:p>
          <a:p>
            <a:pPr lvl="4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1600" dirty="0" err="1"/>
              <a:t>Dénombrement</a:t>
            </a:r>
            <a:r>
              <a:rPr lang="en-CA" altLang="fr-FR" sz="1600" dirty="0"/>
              <a:t> </a:t>
            </a:r>
            <a:r>
              <a:rPr lang="en-CA" altLang="fr-FR" sz="1600" dirty="0" err="1"/>
              <a:t>qualitatif</a:t>
            </a:r>
            <a:r>
              <a:rPr lang="en-CA" altLang="fr-FR" sz="1600" dirty="0"/>
              <a:t> des </a:t>
            </a:r>
            <a:r>
              <a:rPr lang="en-CA" altLang="fr-FR" sz="1600" dirty="0" err="1"/>
              <a:t>espèces</a:t>
            </a:r>
            <a:r>
              <a:rPr lang="en-CA" altLang="fr-FR" sz="1600" dirty="0"/>
              <a:t> : </a:t>
            </a:r>
            <a:r>
              <a:rPr lang="en-CA" altLang="fr-FR" sz="1600" dirty="0" err="1"/>
              <a:t>Données</a:t>
            </a:r>
            <a:r>
              <a:rPr lang="en-CA" altLang="fr-FR" sz="1600" dirty="0"/>
              <a:t> à </a:t>
            </a:r>
            <a:r>
              <a:rPr lang="en-CA" altLang="fr-FR" sz="1600" dirty="0" err="1"/>
              <a:t>venir</a:t>
            </a:r>
            <a:endParaRPr lang="en-CA" altLang="fr-FR" sz="1600" dirty="0"/>
          </a:p>
          <a:p>
            <a:pPr lvl="4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1600" dirty="0"/>
              <a:t>Analyses des </a:t>
            </a:r>
            <a:r>
              <a:rPr lang="en-CA" altLang="fr-FR" sz="1600" dirty="0" err="1"/>
              <a:t>cyanotoxines</a:t>
            </a:r>
            <a:r>
              <a:rPr lang="en-CA" altLang="fr-FR" sz="1600" dirty="0"/>
              <a:t> : </a:t>
            </a:r>
            <a:r>
              <a:rPr lang="en-CA" altLang="fr-FR" sz="1600" dirty="0" err="1"/>
              <a:t>Très</a:t>
            </a:r>
            <a:r>
              <a:rPr lang="en-CA" altLang="fr-FR" sz="1600" dirty="0"/>
              <a:t> </a:t>
            </a:r>
            <a:r>
              <a:rPr lang="en-CA" altLang="fr-FR" sz="1600" dirty="0" err="1"/>
              <a:t>faible</a:t>
            </a:r>
            <a:r>
              <a:rPr lang="en-CA" altLang="fr-FR" sz="1600" dirty="0"/>
              <a:t> concentration </a:t>
            </a:r>
            <a:r>
              <a:rPr lang="en-CA" altLang="fr-FR" sz="1600" dirty="0" err="1"/>
              <a:t>ou</a:t>
            </a:r>
            <a:r>
              <a:rPr lang="en-CA" altLang="fr-FR" sz="1600" dirty="0"/>
              <a:t> sous </a:t>
            </a:r>
            <a:r>
              <a:rPr lang="en-CA" altLang="fr-FR" sz="1600" dirty="0" err="1"/>
              <a:t>seuil</a:t>
            </a:r>
            <a:r>
              <a:rPr lang="en-CA" altLang="fr-FR" sz="1600" dirty="0"/>
              <a:t> de </a:t>
            </a:r>
            <a:r>
              <a:rPr lang="en-CA" altLang="fr-FR" sz="1600" dirty="0" err="1"/>
              <a:t>détection</a:t>
            </a:r>
            <a:r>
              <a:rPr lang="en-CA" altLang="fr-FR" sz="1600" dirty="0"/>
              <a:t> </a:t>
            </a:r>
            <a:endParaRPr lang="fr-CA" alt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23139"/>
            <a:ext cx="2889649" cy="21672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1965" y="3980451"/>
            <a:ext cx="2868485" cy="21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900" y="1624013"/>
            <a:ext cx="2419085" cy="18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28309" y="4005064"/>
          <a:ext cx="2736304" cy="234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Année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Moyenne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2012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1,9 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2013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1,7 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2014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1,6 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2015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2,0 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2016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2,4 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2,5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1520" y="1804303"/>
            <a:ext cx="782738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Suivi de la transparence – ACBVLB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2000" dirty="0"/>
              <a:t>	</a:t>
            </a:r>
            <a:r>
              <a:rPr lang="fr-CA" altLang="fr-FR" sz="1600" dirty="0"/>
              <a:t>Bilan de la saison 2017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1600" dirty="0"/>
              <a:t>Relevés journaliers de la transparence : </a:t>
            </a:r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1600" dirty="0"/>
              <a:t>	fin mai à novembre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endParaRPr lang="fr-CA" altLang="fr-FR" sz="1600" dirty="0"/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1600" dirty="0"/>
              <a:t>	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/>
          </p:nvPr>
        </p:nvGraphicFramePr>
        <p:xfrm>
          <a:off x="656345" y="3501008"/>
          <a:ext cx="5116686" cy="308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/>
            </a:r>
            <a:br>
              <a:rPr lang="fr-CA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1520" y="1804303"/>
            <a:ext cx="782738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Nouveaux équipements 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Suivi rapproché et précis de la qualité de l’eau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fr-CA" altLang="fr-FR" sz="2000" dirty="0"/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endParaRPr lang="fr-CA" alt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61" y="2956840"/>
            <a:ext cx="5019073" cy="37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/>
            </a:r>
            <a:br>
              <a:rPr lang="fr-CA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1520" y="1804303"/>
            <a:ext cx="782738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fr-CA" altLang="fr-FR" sz="2000" dirty="0"/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Profils physico-chimiques hebdomadaires - ACBVLB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2000" dirty="0"/>
              <a:t>	Juin à novembre 2017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endParaRPr lang="fr-CA" altLang="fr-FR" sz="2000" dirty="0"/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2000" dirty="0"/>
              <a:t>	Plusieurs données : Température, pH, oxygène dissous</a:t>
            </a:r>
            <a:endParaRPr lang="fr-CA" altLang="fr-FR" sz="1600" dirty="0"/>
          </a:p>
          <a:p>
            <a:pPr marL="0" lvl="1" indent="0" eaLnBrk="1" hangingPunct="1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CA" altLang="fr-FR" sz="1600" dirty="0"/>
              <a:t>	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251520" y="3861048"/>
          <a:ext cx="4032448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4345947" y="3861048"/>
          <a:ext cx="4569453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/>
            </a:r>
            <a:br>
              <a:rPr lang="fr-CA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1520" y="1804303"/>
            <a:ext cx="782738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b="1" dirty="0"/>
              <a:t>Suivi de la qualité de l’eau</a:t>
            </a:r>
          </a:p>
          <a:p>
            <a:pPr lvl="1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fr-CA" altLang="fr-FR" sz="1800" b="1" dirty="0"/>
          </a:p>
          <a:p>
            <a:pPr lvl="2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/>
              <a:t>Échantillonnages mensuels - ACBVLB</a:t>
            </a:r>
            <a:endParaRPr lang="fr-CA" altLang="fr-FR" sz="1600" dirty="0"/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1800" dirty="0"/>
              <a:t>3 </a:t>
            </a:r>
            <a:r>
              <a:rPr lang="en-CA" altLang="fr-FR" sz="1800" dirty="0" err="1"/>
              <a:t>prélèvements</a:t>
            </a:r>
            <a:r>
              <a:rPr lang="en-CA" altLang="fr-FR" sz="1800" dirty="0"/>
              <a:t> à la fosse – </a:t>
            </a:r>
            <a:r>
              <a:rPr lang="en-CA" altLang="fr-FR" sz="1800" dirty="0" err="1"/>
              <a:t>juin</a:t>
            </a:r>
            <a:r>
              <a:rPr lang="en-CA" altLang="fr-FR" sz="1800" dirty="0"/>
              <a:t>, </a:t>
            </a:r>
            <a:r>
              <a:rPr lang="en-CA" altLang="fr-FR" sz="1800" dirty="0" err="1"/>
              <a:t>juillet</a:t>
            </a:r>
            <a:r>
              <a:rPr lang="en-CA" altLang="fr-FR" sz="1800" dirty="0"/>
              <a:t>, </a:t>
            </a:r>
            <a:r>
              <a:rPr lang="en-CA" altLang="fr-FR" sz="1800" dirty="0" err="1"/>
              <a:t>août</a:t>
            </a:r>
            <a:endParaRPr lang="en-CA" altLang="fr-FR" sz="1800" dirty="0"/>
          </a:p>
          <a:p>
            <a:pPr lvl="3"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1800" dirty="0"/>
              <a:t>PT, </a:t>
            </a:r>
            <a:r>
              <a:rPr lang="en-CA" altLang="fr-FR" sz="1800" dirty="0" err="1"/>
              <a:t>Chl</a:t>
            </a:r>
            <a:r>
              <a:rPr lang="en-CA" altLang="fr-FR" sz="1800" dirty="0"/>
              <a:t> a, COD – 2 </a:t>
            </a:r>
            <a:r>
              <a:rPr lang="en-CA" altLang="fr-FR" sz="1800" dirty="0" err="1"/>
              <a:t>profondeurs</a:t>
            </a:r>
            <a:endParaRPr lang="en-CA" alt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" y="4725144"/>
            <a:ext cx="2659423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0" y="4725144"/>
            <a:ext cx="3024000" cy="144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1600" y="357301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sz="2000" dirty="0">
                <a:latin typeface="Arial" charset="0"/>
              </a:rPr>
              <a:t>Analyses des échantillons</a:t>
            </a:r>
          </a:p>
          <a:p>
            <a:pPr marL="819150" lvl="2" indent="-361950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sz="1800" dirty="0">
                <a:latin typeface="Arial" charset="0"/>
              </a:rPr>
              <a:t>Équipe de Dr </a:t>
            </a:r>
            <a:r>
              <a:rPr lang="fr-CA" sz="1800" dirty="0" err="1">
                <a:latin typeface="Arial" charset="0"/>
              </a:rPr>
              <a:t>Dolors</a:t>
            </a:r>
            <a:r>
              <a:rPr lang="fr-CA" sz="1800" dirty="0">
                <a:latin typeface="Arial" charset="0"/>
              </a:rPr>
              <a:t> Planas (UQAM)</a:t>
            </a:r>
          </a:p>
          <a:p>
            <a:pPr marL="819150" lvl="2" indent="-361950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sz="1800" dirty="0">
                <a:latin typeface="Arial" charset="0"/>
              </a:rPr>
              <a:t>RSVL et CEAEQ (MDDELCC)</a:t>
            </a:r>
          </a:p>
        </p:txBody>
      </p:sp>
    </p:spTree>
    <p:extLst>
      <p:ext uri="{BB962C8B-B14F-4D97-AF65-F5344CB8AC3E}">
        <p14:creationId xmlns:p14="http://schemas.microsoft.com/office/powerpoint/2010/main" val="25596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6923"/>
            <a:ext cx="7772400" cy="1617028"/>
          </a:xfrm>
        </p:spPr>
        <p:txBody>
          <a:bodyPr/>
          <a:lstStyle/>
          <a:p>
            <a:r>
              <a:rPr lang="fr-CA" dirty="0" smtClean="0"/>
              <a:t>Suite – Voir Présentation (2</a:t>
            </a:r>
            <a:r>
              <a:rPr lang="fr-CA" baseline="30000" dirty="0" smtClean="0"/>
              <a:t>e</a:t>
            </a:r>
            <a:r>
              <a:rPr lang="fr-CA" dirty="0" smtClean="0"/>
              <a:t> partie)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</p:spTree>
    <p:extLst>
      <p:ext uri="{BB962C8B-B14F-4D97-AF65-F5344CB8AC3E}">
        <p14:creationId xmlns:p14="http://schemas.microsoft.com/office/powerpoint/2010/main" val="10830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2"/>
          <p:cNvSpPr txBox="1">
            <a:spLocks noChangeArrowheads="1"/>
          </p:cNvSpPr>
          <p:nvPr/>
        </p:nvSpPr>
        <p:spPr bwMode="auto">
          <a:xfrm>
            <a:off x="654050" y="1773238"/>
            <a:ext cx="83105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CA" altLang="fr-FR" sz="2800"/>
              <a:t>Assemblée générale annuelle des membres</a:t>
            </a:r>
            <a:endParaRPr lang="fr-CA" altLang="fr-FR" sz="28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449513"/>
            <a:ext cx="918051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461" name="Picture 2" descr="C:\Users\anne\Documents\ACBVLB\ACBVLB\ACBVLB\Suivi de la qualité de l'eau\Suivi 2015\Photos blooms 2015\Crop - Coucher sole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171825"/>
            <a:ext cx="90090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1268413" y="21415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76313" y="1624013"/>
            <a:ext cx="7216775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FontTx/>
              <a:buNone/>
              <a:defRPr/>
            </a:pPr>
            <a:endParaRPr lang="fr-CA" sz="1800" dirty="0"/>
          </a:p>
          <a:p>
            <a:pPr marL="342900" indent="-342900">
              <a:buFontTx/>
              <a:buAutoNum type="arabicPeriod"/>
              <a:defRPr/>
            </a:pPr>
            <a:r>
              <a:rPr lang="fr-CA" sz="1800" b="1" dirty="0"/>
              <a:t>Ouverture de l’assemblée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r-CA" sz="1800" b="1" dirty="0"/>
              <a:t>Lecture et adoption de l’ordre du jour </a:t>
            </a:r>
            <a:endParaRPr lang="fr-CA" sz="1800" dirty="0"/>
          </a:p>
          <a:p>
            <a:pPr marL="342900" indent="-342900">
              <a:buFontTx/>
              <a:buAutoNum type="arabicPeriod"/>
              <a:defRPr/>
            </a:pPr>
            <a:r>
              <a:rPr lang="fr-CA" sz="1800" b="1" dirty="0"/>
              <a:t>Lecture et adoption du procès-verbal de l’assemblée du 12 novembre 2016</a:t>
            </a:r>
            <a:endParaRPr lang="fr-CA" sz="1800" dirty="0"/>
          </a:p>
          <a:p>
            <a:pPr marL="342900" indent="-342900">
              <a:buFontTx/>
              <a:buAutoNum type="arabicPeriod"/>
              <a:defRPr/>
            </a:pPr>
            <a:r>
              <a:rPr lang="fr-CA" sz="1800" b="1" dirty="0"/>
              <a:t>Rapport financier 2016-2017 </a:t>
            </a:r>
            <a:endParaRPr lang="fr-CA" sz="1800" dirty="0"/>
          </a:p>
          <a:p>
            <a:pPr marL="342900" indent="-342900">
              <a:buFontTx/>
              <a:buAutoNum type="arabicPeriod"/>
              <a:defRPr/>
            </a:pPr>
            <a:r>
              <a:rPr lang="fr-CA" sz="1800" b="1" dirty="0"/>
              <a:t>Rapport de la présidente </a:t>
            </a:r>
            <a:endParaRPr lang="fr-CA" sz="1800" dirty="0"/>
          </a:p>
          <a:p>
            <a:pPr marL="266700" lvl="2">
              <a:buFontTx/>
              <a:buNone/>
              <a:defRPr/>
            </a:pPr>
            <a:r>
              <a:rPr lang="fr-CA" sz="1600" b="1" dirty="0"/>
              <a:t>	5.1 Bilan des activités 2016-2017</a:t>
            </a:r>
          </a:p>
          <a:p>
            <a:pPr marL="266700" lvl="2">
              <a:buFontTx/>
              <a:buNone/>
              <a:defRPr/>
            </a:pPr>
            <a:r>
              <a:rPr lang="en-CA" sz="1600" b="1" dirty="0"/>
              <a:t>	5.2 </a:t>
            </a:r>
            <a:r>
              <a:rPr lang="en-CA" sz="1600" b="1" dirty="0" err="1"/>
              <a:t>Projet</a:t>
            </a:r>
            <a:r>
              <a:rPr lang="en-CA" sz="1600" b="1" dirty="0"/>
              <a:t> </a:t>
            </a:r>
            <a:r>
              <a:rPr lang="en-CA" sz="1600" b="1" dirty="0" err="1"/>
              <a:t>Phoslock</a:t>
            </a:r>
            <a:endParaRPr lang="fr-CA" sz="1600" b="1" dirty="0"/>
          </a:p>
          <a:p>
            <a:pPr marL="266700" lvl="2">
              <a:buFontTx/>
              <a:buNone/>
              <a:defRPr/>
            </a:pPr>
            <a:r>
              <a:rPr lang="fr-CA" sz="1600" b="1" dirty="0"/>
              <a:t>	5.3 Budget et Projets 2018</a:t>
            </a:r>
          </a:p>
          <a:p>
            <a:pPr marL="0" indent="0">
              <a:buFontTx/>
              <a:buNone/>
              <a:defRPr/>
            </a:pPr>
            <a:r>
              <a:rPr lang="fr-CA" sz="1800" b="1" dirty="0"/>
              <a:t>6.   Élection du conseil d’administration </a:t>
            </a:r>
            <a:endParaRPr lang="fr-CA" sz="1800" dirty="0"/>
          </a:p>
          <a:p>
            <a:pPr marL="0" indent="0">
              <a:buFontTx/>
              <a:buNone/>
              <a:defRPr/>
            </a:pPr>
            <a:r>
              <a:rPr lang="fr-CA" sz="1800" b="1" dirty="0"/>
              <a:t>7.  Levée de l’assemblée  </a:t>
            </a: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4211638" y="984250"/>
            <a:ext cx="4703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fr-FR" sz="2800" b="1">
                <a:solidFill>
                  <a:srgbClr val="333399"/>
                </a:solidFill>
              </a:rPr>
              <a:t>Ordre du jour</a:t>
            </a:r>
            <a:endParaRPr lang="fr-CA" altLang="fr-FR" sz="28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2771775" y="31829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4211638" y="984250"/>
            <a:ext cx="4703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800" b="1">
                <a:solidFill>
                  <a:srgbClr val="333399"/>
                </a:solidFill>
              </a:rPr>
              <a:t>Procès-verbal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2641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Assemblée générale du</a:t>
            </a:r>
            <a:br>
              <a:rPr lang="fr-C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fr-C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12 novembre 2016</a:t>
            </a:r>
          </a:p>
          <a:p>
            <a:pPr algn="ctr">
              <a:defRPr/>
            </a:pPr>
            <a:endParaRPr lang="fr-CA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fr-C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hlinkClick r:id="rId2" action="ppaction://hlinkfile"/>
              </a:rPr>
              <a:t>ACBVLB PV AGA 2016.pdf</a:t>
            </a:r>
            <a:endParaRPr lang="fr-C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C:\Users\anne\Documents\ACBVLB\ACBVLB\ACBVLB MAI 2016\Photos\Photos Lac - Septembre 2016\Automne kayak 2016 -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31485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>
              <a:buFontTx/>
              <a:buNone/>
              <a:defRPr/>
            </a:pPr>
            <a:endParaRPr lang="fr-C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fr-C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ÉTATS DES RÉSULTATS AU 30 SEPTEMBRE 2017</a:t>
            </a:r>
          </a:p>
          <a:p>
            <a:pPr marL="0" indent="0" algn="ctr">
              <a:buFontTx/>
              <a:buNone/>
              <a:defRPr/>
            </a:pPr>
            <a:endParaRPr lang="fr-CA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fr-C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Résultats financier 2016-2017.pdf</a:t>
            </a:r>
            <a:endParaRPr lang="fr-CA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fr-C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fr-C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file"/>
              </a:rPr>
              <a:t>Bilan financier 2016-2017.pdf</a:t>
            </a:r>
            <a:endParaRPr lang="fr-CA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3798888" y="835025"/>
            <a:ext cx="516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800" b="1">
                <a:solidFill>
                  <a:srgbClr val="423D83"/>
                </a:solidFill>
              </a:rPr>
              <a:t>Rapport financier</a:t>
            </a:r>
            <a:endParaRPr lang="fr-CA" altLang="fr-FR" sz="2800">
              <a:solidFill>
                <a:srgbClr val="423D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2843213" y="31829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4211638" y="984250"/>
            <a:ext cx="4703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2800" b="1">
                <a:solidFill>
                  <a:srgbClr val="333399"/>
                </a:solidFill>
              </a:rPr>
              <a:t>Rapport de la présidente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1596" y="1601786"/>
            <a:ext cx="4824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CA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C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 Bilan des activités 2017</a:t>
            </a:r>
          </a:p>
          <a:p>
            <a:pPr marL="457200" indent="-457200">
              <a:buFontTx/>
              <a:buChar char="-"/>
              <a:defRPr/>
            </a:pPr>
            <a:endParaRPr lang="fr-CA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C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 Projets 2018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BE10F8C-D123-4D28-AAEF-3A68E1FB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" y="3425824"/>
            <a:ext cx="4447540" cy="333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7651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38" y="1989138"/>
            <a:ext cx="781685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400" dirty="0"/>
              <a:t>Adoption du Plan directeur pour la conservation du lac Bromont</a:t>
            </a:r>
          </a:p>
          <a:p>
            <a:pPr marL="0" lvl="2">
              <a:buClr>
                <a:srgbClr val="FF6600"/>
              </a:buClr>
              <a:defRPr/>
            </a:pPr>
            <a:endParaRPr lang="fr-CA" altLang="fr-FR" sz="2400" dirty="0">
              <a:latin typeface="Arial" charset="0"/>
            </a:endParaRP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2000" dirty="0">
                <a:latin typeface="Arial" charset="0"/>
              </a:rPr>
              <a:t>Plan de </a:t>
            </a:r>
            <a:r>
              <a:rPr lang="en-CA" altLang="fr-FR" sz="2000" dirty="0" err="1">
                <a:latin typeface="Arial" charset="0"/>
              </a:rPr>
              <a:t>réduction</a:t>
            </a:r>
            <a:r>
              <a:rPr lang="en-CA" altLang="fr-FR" sz="2000" dirty="0">
                <a:latin typeface="Arial" charset="0"/>
              </a:rPr>
              <a:t> des </a:t>
            </a:r>
            <a:r>
              <a:rPr lang="en-CA" altLang="fr-FR" sz="2000" dirty="0" err="1">
                <a:latin typeface="Arial" charset="0"/>
              </a:rPr>
              <a:t>apports</a:t>
            </a:r>
            <a:r>
              <a:rPr lang="en-CA" altLang="fr-FR" sz="2000" dirty="0">
                <a:latin typeface="Arial" charset="0"/>
              </a:rPr>
              <a:t> externs</a:t>
            </a: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2000" dirty="0" err="1">
                <a:latin typeface="Arial" charset="0"/>
              </a:rPr>
              <a:t>Mise</a:t>
            </a:r>
            <a:r>
              <a:rPr lang="en-CA" altLang="fr-FR" sz="2000" dirty="0">
                <a:latin typeface="Arial" charset="0"/>
              </a:rPr>
              <a:t> aux </a:t>
            </a:r>
            <a:r>
              <a:rPr lang="en-CA" altLang="fr-FR" sz="2000" dirty="0" err="1">
                <a:latin typeface="Arial" charset="0"/>
              </a:rPr>
              <a:t>normes</a:t>
            </a:r>
            <a:r>
              <a:rPr lang="en-CA" altLang="fr-FR" sz="2000" dirty="0">
                <a:latin typeface="Arial" charset="0"/>
              </a:rPr>
              <a:t> des installations </a:t>
            </a:r>
            <a:r>
              <a:rPr lang="en-CA" altLang="fr-FR" sz="2000" dirty="0" err="1">
                <a:latin typeface="Arial" charset="0"/>
              </a:rPr>
              <a:t>agricoles</a:t>
            </a:r>
            <a:endParaRPr lang="fr-CA" altLang="fr-FR" sz="2000" dirty="0">
              <a:latin typeface="Arial" charset="0"/>
            </a:endParaRP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CA" altLang="fr-FR" sz="2000" dirty="0">
                <a:latin typeface="Arial" charset="0"/>
              </a:rPr>
              <a:t>Problématiques d’érosion et planification des projets de stabilisation</a:t>
            </a:r>
            <a:endParaRPr lang="en-CA" altLang="fr-FR" sz="2000" dirty="0">
              <a:latin typeface="Arial" charset="0"/>
            </a:endParaRP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2000" dirty="0">
                <a:latin typeface="Arial" charset="0"/>
              </a:rPr>
              <a:t>Programme de surveillance et de </a:t>
            </a:r>
            <a:r>
              <a:rPr lang="en-CA" altLang="fr-FR" sz="2000" dirty="0" err="1">
                <a:latin typeface="Arial" charset="0"/>
              </a:rPr>
              <a:t>suivi</a:t>
            </a:r>
            <a:endParaRPr lang="en-CA" altLang="fr-FR" sz="2000" dirty="0">
              <a:latin typeface="Arial" charset="0"/>
            </a:endParaRP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CA" altLang="fr-FR" sz="2000" dirty="0" err="1">
                <a:latin typeface="Arial" charset="0"/>
              </a:rPr>
              <a:t>Éducation</a:t>
            </a:r>
            <a:r>
              <a:rPr lang="en-CA" altLang="fr-FR" sz="2000" dirty="0">
                <a:latin typeface="Arial" charset="0"/>
              </a:rPr>
              <a:t> et </a:t>
            </a:r>
            <a:r>
              <a:rPr lang="en-CA" altLang="fr-FR" sz="2000" dirty="0" err="1">
                <a:latin typeface="Arial" charset="0"/>
              </a:rPr>
              <a:t>sensibilisation</a:t>
            </a:r>
            <a:endParaRPr lang="en-CA" altLang="fr-FR" sz="2000" dirty="0">
              <a:latin typeface="Arial" charset="0"/>
            </a:endParaRP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CA" altLang="fr-FR" sz="2000" dirty="0">
              <a:latin typeface="Arial" charset="0"/>
            </a:endParaRPr>
          </a:p>
          <a:p>
            <a:pPr marL="800100" lvl="3" indent="-342900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CA" altLang="fr-FR" sz="2000" dirty="0">
              <a:latin typeface="Arial" charset="0"/>
            </a:endParaRPr>
          </a:p>
          <a:p>
            <a:pPr>
              <a:defRPr/>
            </a:pPr>
            <a:endParaRPr lang="fr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642938" y="1624013"/>
            <a:ext cx="2571750" cy="50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7651" name="Text Box 12"/>
          <p:cNvSpPr txBox="1">
            <a:spLocks noChangeArrowheads="1"/>
          </p:cNvSpPr>
          <p:nvPr/>
        </p:nvSpPr>
        <p:spPr bwMode="auto">
          <a:xfrm>
            <a:off x="1116013" y="1989138"/>
            <a:ext cx="691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1950" indent="-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fr-CA" altLang="fr-FR" sz="1000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995738" y="404813"/>
            <a:ext cx="496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b="1">
                <a:solidFill>
                  <a:srgbClr val="333399"/>
                </a:solidFill>
              </a:rPr>
              <a:t/>
            </a:r>
            <a:br>
              <a:rPr lang="fr-CA" altLang="fr-FR" b="1">
                <a:solidFill>
                  <a:srgbClr val="333399"/>
                </a:solidFill>
              </a:rPr>
            </a:br>
            <a:endParaRPr lang="fr-CA" altLang="fr-FR" sz="2400" b="1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400" y="984250"/>
            <a:ext cx="520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CA" sz="28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Bilan des activités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38" y="1989138"/>
            <a:ext cx="781685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CA" sz="1400" dirty="0">
              <a:ln w="11430"/>
              <a:latin typeface="Arial" charset="0"/>
            </a:endParaRPr>
          </a:p>
          <a:p>
            <a:pPr>
              <a:defRPr/>
            </a:pPr>
            <a:endParaRPr lang="en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fr-CA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4" y="1805555"/>
            <a:ext cx="7566894" cy="474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</TotalTime>
  <Words>627</Words>
  <Application>Microsoft Office PowerPoint</Application>
  <PresentationFormat>Affichage à l'écran (4:3)</PresentationFormat>
  <Paragraphs>232</Paragraphs>
  <Slides>27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Default Design</vt:lpstr>
      <vt:lpstr>DES ACTIONS EN MARCHE POUR L’AVENIR DU LAC BROMONT (1ère partie)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PHOSLOCK® Aperçu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 </vt:lpstr>
      <vt:lpstr>Suite – Voir Présentation (2e partie)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ORDRE DU JOUR  1.  Ouverture de l’assemblée 2.  Lecture et adoption de l’ordre du jour 3.  Rapport de la présidente 4.  Rapport financier 2006-2007 5.  Amendements – Statuts et règlements 6.  Élection du conseil d’administration 7.  Levée de l’assemblée</dc:title>
  <dc:creator>Martin Miron</dc:creator>
  <cp:lastModifiedBy>Utilisateur Windows</cp:lastModifiedBy>
  <cp:revision>391</cp:revision>
  <cp:lastPrinted>2016-11-12T01:04:07Z</cp:lastPrinted>
  <dcterms:created xsi:type="dcterms:W3CDTF">2010-10-22T21:17:41Z</dcterms:created>
  <dcterms:modified xsi:type="dcterms:W3CDTF">2017-11-20T15:54:13Z</dcterms:modified>
</cp:coreProperties>
</file>